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8"/>
  </p:notesMasterIdLst>
  <p:sldIdLst>
    <p:sldId id="256" r:id="rId2"/>
    <p:sldId id="271" r:id="rId3"/>
    <p:sldId id="262" r:id="rId4"/>
    <p:sldId id="273" r:id="rId5"/>
    <p:sldId id="257" r:id="rId6"/>
    <p:sldId id="259" r:id="rId7"/>
    <p:sldId id="263" r:id="rId8"/>
    <p:sldId id="264" r:id="rId9"/>
    <p:sldId id="265" r:id="rId10"/>
    <p:sldId id="261" r:id="rId11"/>
    <p:sldId id="266" r:id="rId12"/>
    <p:sldId id="268" r:id="rId13"/>
    <p:sldId id="274" r:id="rId14"/>
    <p:sldId id="275" r:id="rId15"/>
    <p:sldId id="260" r:id="rId16"/>
    <p:sldId id="26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D25ED6-0BC8-4D9B-A8BB-CD4189B018FA}" type="datetimeFigureOut">
              <a:rPr lang="en-CA" smtClean="0"/>
              <a:pPr/>
              <a:t>22/09/2010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0E6784-1AD8-4683-948D-C331222EDF07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E6784-1AD8-4683-948D-C331222EDF07}" type="slidenum">
              <a:rPr lang="en-CA" smtClean="0"/>
              <a:pPr/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E6784-1AD8-4683-948D-C331222EDF07}" type="slidenum">
              <a:rPr lang="en-CA" smtClean="0"/>
              <a:pPr/>
              <a:t>10</a:t>
            </a:fld>
            <a:endParaRPr lang="en-C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E6784-1AD8-4683-948D-C331222EDF07}" type="slidenum">
              <a:rPr lang="en-CA" smtClean="0"/>
              <a:pPr/>
              <a:t>11</a:t>
            </a:fld>
            <a:endParaRPr lang="en-C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E6784-1AD8-4683-948D-C331222EDF07}" type="slidenum">
              <a:rPr lang="en-CA" smtClean="0"/>
              <a:pPr/>
              <a:t>12</a:t>
            </a:fld>
            <a:endParaRPr lang="en-C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E6784-1AD8-4683-948D-C331222EDF07}" type="slidenum">
              <a:rPr lang="en-CA" smtClean="0"/>
              <a:pPr/>
              <a:t>13</a:t>
            </a:fld>
            <a:endParaRPr lang="en-C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E6784-1AD8-4683-948D-C331222EDF07}" type="slidenum">
              <a:rPr lang="en-CA" smtClean="0"/>
              <a:pPr/>
              <a:t>14</a:t>
            </a:fld>
            <a:endParaRPr lang="en-CA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E6784-1AD8-4683-948D-C331222EDF07}" type="slidenum">
              <a:rPr lang="en-CA" smtClean="0"/>
              <a:pPr/>
              <a:t>15</a:t>
            </a:fld>
            <a:endParaRPr lang="en-C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E6784-1AD8-4683-948D-C331222EDF07}" type="slidenum">
              <a:rPr lang="en-CA" smtClean="0"/>
              <a:pPr/>
              <a:t>16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E6784-1AD8-4683-948D-C331222EDF07}" type="slidenum">
              <a:rPr lang="en-CA" smtClean="0"/>
              <a:pPr/>
              <a:t>2</a:t>
            </a:fld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E6784-1AD8-4683-948D-C331222EDF07}" type="slidenum">
              <a:rPr lang="en-CA" smtClean="0"/>
              <a:pPr/>
              <a:t>3</a:t>
            </a:fld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E6784-1AD8-4683-948D-C331222EDF07}" type="slidenum">
              <a:rPr lang="en-CA" smtClean="0"/>
              <a:pPr/>
              <a:t>4</a:t>
            </a:fld>
            <a:endParaRPr lang="en-C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E6784-1AD8-4683-948D-C331222EDF07}" type="slidenum">
              <a:rPr lang="en-CA" smtClean="0"/>
              <a:pPr/>
              <a:t>5</a:t>
            </a:fld>
            <a:endParaRPr lang="en-C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E6784-1AD8-4683-948D-C331222EDF07}" type="slidenum">
              <a:rPr lang="en-CA" smtClean="0"/>
              <a:pPr/>
              <a:t>6</a:t>
            </a:fld>
            <a:endParaRPr lang="en-C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E6784-1AD8-4683-948D-C331222EDF07}" type="slidenum">
              <a:rPr lang="en-CA" smtClean="0"/>
              <a:pPr/>
              <a:t>7</a:t>
            </a:fld>
            <a:endParaRPr lang="en-C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E6784-1AD8-4683-948D-C331222EDF07}" type="slidenum">
              <a:rPr lang="en-CA" smtClean="0"/>
              <a:pPr/>
              <a:t>8</a:t>
            </a:fld>
            <a:endParaRPr lang="en-C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E6784-1AD8-4683-948D-C331222EDF07}" type="slidenum">
              <a:rPr lang="en-CA" smtClean="0"/>
              <a:pPr/>
              <a:t>9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02CE477-C11B-4012-B020-50790010258F}" type="datetimeFigureOut">
              <a:rPr lang="en-CA" smtClean="0"/>
              <a:pPr/>
              <a:t>22/09/2010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CA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57F4D42-6105-455C-B8E9-2E4280A502B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CE477-C11B-4012-B020-50790010258F}" type="datetimeFigureOut">
              <a:rPr lang="en-CA" smtClean="0"/>
              <a:pPr/>
              <a:t>22/09/2010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F4D42-6105-455C-B8E9-2E4280A502B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CE477-C11B-4012-B020-50790010258F}" type="datetimeFigureOut">
              <a:rPr lang="en-CA" smtClean="0"/>
              <a:pPr/>
              <a:t>22/09/2010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F4D42-6105-455C-B8E9-2E4280A502B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02CE477-C11B-4012-B020-50790010258F}" type="datetimeFigureOut">
              <a:rPr lang="en-CA" smtClean="0"/>
              <a:pPr/>
              <a:t>22/09/2010</a:t>
            </a:fld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57F4D42-6105-455C-B8E9-2E4280A502B5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02CE477-C11B-4012-B020-50790010258F}" type="datetimeFigureOut">
              <a:rPr lang="en-CA" smtClean="0"/>
              <a:pPr/>
              <a:t>22/09/2010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CA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57F4D42-6105-455C-B8E9-2E4280A502B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CE477-C11B-4012-B020-50790010258F}" type="datetimeFigureOut">
              <a:rPr lang="en-CA" smtClean="0"/>
              <a:pPr/>
              <a:t>22/09/2010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F4D42-6105-455C-B8E9-2E4280A502B5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CE477-C11B-4012-B020-50790010258F}" type="datetimeFigureOut">
              <a:rPr lang="en-CA" smtClean="0"/>
              <a:pPr/>
              <a:t>22/09/2010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F4D42-6105-455C-B8E9-2E4280A502B5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02CE477-C11B-4012-B020-50790010258F}" type="datetimeFigureOut">
              <a:rPr lang="en-CA" smtClean="0"/>
              <a:pPr/>
              <a:t>22/09/2010</a:t>
            </a:fld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57F4D42-6105-455C-B8E9-2E4280A502B5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CE477-C11B-4012-B020-50790010258F}" type="datetimeFigureOut">
              <a:rPr lang="en-CA" smtClean="0"/>
              <a:pPr/>
              <a:t>22/09/2010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F4D42-6105-455C-B8E9-2E4280A502B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02CE477-C11B-4012-B020-50790010258F}" type="datetimeFigureOut">
              <a:rPr lang="en-CA" smtClean="0"/>
              <a:pPr/>
              <a:t>22/09/2010</a:t>
            </a:fld>
            <a:endParaRPr lang="en-CA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57F4D42-6105-455C-B8E9-2E4280A502B5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02CE477-C11B-4012-B020-50790010258F}" type="datetimeFigureOut">
              <a:rPr lang="en-CA" smtClean="0"/>
              <a:pPr/>
              <a:t>22/09/2010</a:t>
            </a:fld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57F4D42-6105-455C-B8E9-2E4280A502B5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02CE477-C11B-4012-B020-50790010258F}" type="datetimeFigureOut">
              <a:rPr lang="en-CA" smtClean="0"/>
              <a:pPr/>
              <a:t>22/09/2010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57F4D42-6105-455C-B8E9-2E4280A502B5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gif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emguide.co.uk/organicprops/acids/background.html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liffsnotes.com/study_guide/Reactions-of-Carboxylic-Acids.topicArticleId-23297,articleId-23285.html" TargetMode="External"/><Relationship Id="rId5" Type="http://schemas.openxmlformats.org/officeDocument/2006/relationships/hyperlink" Target="http://en.wikipedia.org/wiki/Carboxylic_acid" TargetMode="External"/><Relationship Id="rId4" Type="http://schemas.openxmlformats.org/officeDocument/2006/relationships/hyperlink" Target="http://www.chatt.hdsb.ca/~smallbonel/.../Carboxylic%20acids%20note.doc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CA" sz="5600" dirty="0" smtClean="0">
                <a:solidFill>
                  <a:schemeClr val="accent1"/>
                </a:solidFill>
              </a:rPr>
              <a:t>Carboxylic Acids</a:t>
            </a:r>
            <a:endParaRPr lang="en-CA" sz="5600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		</a:t>
            </a:r>
            <a:r>
              <a:rPr lang="en-CA" dirty="0" smtClean="0">
                <a:solidFill>
                  <a:schemeClr val="accent1"/>
                </a:solidFill>
              </a:rPr>
              <a:t>by Lily Haines and </a:t>
            </a:r>
            <a:r>
              <a:rPr lang="en-CA" dirty="0" err="1" smtClean="0">
                <a:solidFill>
                  <a:schemeClr val="accent1"/>
                </a:solidFill>
              </a:rPr>
              <a:t>Nikole</a:t>
            </a:r>
            <a:r>
              <a:rPr lang="en-CA" dirty="0" smtClean="0">
                <a:solidFill>
                  <a:schemeClr val="accent1"/>
                </a:solidFill>
              </a:rPr>
              <a:t> Watson</a:t>
            </a:r>
            <a:endParaRPr lang="en-CA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table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rcRect r="27500" b="61396"/>
          <a:stretch>
            <a:fillRect/>
          </a:stretch>
        </p:blipFill>
        <p:spPr>
          <a:xfrm>
            <a:off x="323528" y="692696"/>
            <a:ext cx="7935281" cy="2736304"/>
          </a:xfrm>
        </p:spPr>
      </p:pic>
      <p:sp>
        <p:nvSpPr>
          <p:cNvPr id="8" name="TextBox 7"/>
          <p:cNvSpPr txBox="1"/>
          <p:nvPr/>
        </p:nvSpPr>
        <p:spPr>
          <a:xfrm>
            <a:off x="971600" y="4221088"/>
            <a:ext cx="64087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 smtClean="0">
                <a:solidFill>
                  <a:schemeClr val="accent1"/>
                </a:solidFill>
              </a:rPr>
              <a:t>The general formula of a carboxylic acid is R-COOH, where R is the rest of the chain.</a:t>
            </a:r>
            <a:endParaRPr lang="en-CA" sz="2800" dirty="0">
              <a:solidFill>
                <a:schemeClr val="accent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83768" y="3284984"/>
            <a:ext cx="34381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000" dirty="0" smtClean="0"/>
              <a:t>www.webchem.net/powerpoint/</a:t>
            </a:r>
            <a:r>
              <a:rPr lang="en-CA" sz="1000" b="1" dirty="0" smtClean="0"/>
              <a:t>Carboxylic</a:t>
            </a:r>
            <a:r>
              <a:rPr lang="en-CA" sz="1000" dirty="0" smtClean="0"/>
              <a:t>_</a:t>
            </a:r>
            <a:r>
              <a:rPr lang="en-CA" sz="1000" b="1" dirty="0" smtClean="0"/>
              <a:t>Acids</a:t>
            </a:r>
            <a:r>
              <a:rPr lang="en-CA" sz="1000" dirty="0" smtClean="0"/>
              <a:t>.ppt</a:t>
            </a:r>
            <a:r>
              <a:rPr lang="en-CA" dirty="0" smtClean="0"/>
              <a:t> 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solidFill>
                  <a:schemeClr val="accent1"/>
                </a:solidFill>
              </a:rPr>
              <a:t>Salts of Carboxylic Acids</a:t>
            </a:r>
            <a:endParaRPr lang="en-CA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CA" dirty="0" smtClean="0"/>
          </a:p>
          <a:p>
            <a:r>
              <a:rPr lang="en-CA" dirty="0" smtClean="0">
                <a:solidFill>
                  <a:schemeClr val="accent1"/>
                </a:solidFill>
              </a:rPr>
              <a:t>When the carboxylic acids form salts, the </a:t>
            </a:r>
            <a:r>
              <a:rPr lang="en-CA" dirty="0" smtClean="0">
                <a:solidFill>
                  <a:schemeClr val="accent3"/>
                </a:solidFill>
              </a:rPr>
              <a:t>hydrogen</a:t>
            </a:r>
            <a:r>
              <a:rPr lang="en-CA" dirty="0" smtClean="0">
                <a:solidFill>
                  <a:schemeClr val="accent1"/>
                </a:solidFill>
              </a:rPr>
              <a:t> in the </a:t>
            </a:r>
            <a:r>
              <a:rPr lang="en-CA" dirty="0" smtClean="0">
                <a:solidFill>
                  <a:schemeClr val="accent3"/>
                </a:solidFill>
              </a:rPr>
              <a:t>-COOH </a:t>
            </a:r>
            <a:r>
              <a:rPr lang="en-CA" dirty="0" smtClean="0">
                <a:solidFill>
                  <a:schemeClr val="accent1"/>
                </a:solidFill>
              </a:rPr>
              <a:t>group is replaced by a </a:t>
            </a:r>
            <a:r>
              <a:rPr lang="en-CA" dirty="0" smtClean="0">
                <a:solidFill>
                  <a:schemeClr val="accent3"/>
                </a:solidFill>
              </a:rPr>
              <a:t>metal</a:t>
            </a:r>
            <a:r>
              <a:rPr lang="en-CA" dirty="0" smtClean="0">
                <a:solidFill>
                  <a:schemeClr val="accent1"/>
                </a:solidFill>
              </a:rPr>
              <a:t>.</a:t>
            </a:r>
          </a:p>
          <a:p>
            <a:endParaRPr lang="en-CA" dirty="0" smtClean="0">
              <a:solidFill>
                <a:schemeClr val="accent1"/>
              </a:solidFill>
            </a:endParaRPr>
          </a:p>
          <a:p>
            <a:r>
              <a:rPr lang="en-CA" dirty="0" smtClean="0">
                <a:solidFill>
                  <a:schemeClr val="accent1"/>
                </a:solidFill>
              </a:rPr>
              <a:t>There is an </a:t>
            </a:r>
            <a:r>
              <a:rPr lang="en-CA" dirty="0" smtClean="0">
                <a:solidFill>
                  <a:schemeClr val="accent3"/>
                </a:solidFill>
              </a:rPr>
              <a:t>ionic bond </a:t>
            </a:r>
            <a:r>
              <a:rPr lang="en-CA" dirty="0" smtClean="0">
                <a:solidFill>
                  <a:schemeClr val="accent1"/>
                </a:solidFill>
              </a:rPr>
              <a:t>between the metal and the carboxylic group.</a:t>
            </a:r>
          </a:p>
          <a:p>
            <a:endParaRPr lang="en-CA" dirty="0" smtClean="0">
              <a:solidFill>
                <a:schemeClr val="accent1"/>
              </a:solidFill>
            </a:endParaRPr>
          </a:p>
          <a:p>
            <a:r>
              <a:rPr lang="en-CA" dirty="0" smtClean="0">
                <a:solidFill>
                  <a:schemeClr val="accent1"/>
                </a:solidFill>
              </a:rPr>
              <a:t>In the formula, the sodium is at the end, but appears first in the name.</a:t>
            </a:r>
          </a:p>
          <a:p>
            <a:endParaRPr lang="en-C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404664"/>
            <a:ext cx="7601272" cy="60692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2800" b="1" i="1" dirty="0" smtClean="0">
                <a:solidFill>
                  <a:schemeClr val="accent3"/>
                </a:solidFill>
              </a:rPr>
              <a:t>Example: </a:t>
            </a:r>
            <a:r>
              <a:rPr lang="en-CA" sz="2800" b="1" i="1" dirty="0" smtClean="0">
                <a:solidFill>
                  <a:schemeClr val="accent1"/>
                </a:solidFill>
              </a:rPr>
              <a:t> </a:t>
            </a:r>
            <a:r>
              <a:rPr lang="en-CA" sz="2800" dirty="0" smtClean="0">
                <a:solidFill>
                  <a:schemeClr val="accent1"/>
                </a:solidFill>
              </a:rPr>
              <a:t>Write the structural formula for </a:t>
            </a:r>
            <a:r>
              <a:rPr lang="en-CA" sz="2800" b="1" dirty="0" smtClean="0">
                <a:solidFill>
                  <a:schemeClr val="accent3"/>
                </a:solidFill>
              </a:rPr>
              <a:t>sodium </a:t>
            </a:r>
            <a:r>
              <a:rPr lang="en-CA" sz="2800" b="1" dirty="0" err="1" smtClean="0">
                <a:solidFill>
                  <a:schemeClr val="accent3"/>
                </a:solidFill>
              </a:rPr>
              <a:t>propanoate</a:t>
            </a:r>
            <a:r>
              <a:rPr lang="en-CA" sz="2800" dirty="0" smtClean="0">
                <a:solidFill>
                  <a:schemeClr val="accent1"/>
                </a:solidFill>
              </a:rPr>
              <a:t>.</a:t>
            </a:r>
          </a:p>
          <a:p>
            <a:endParaRPr lang="en-CA" dirty="0" smtClean="0"/>
          </a:p>
          <a:p>
            <a:r>
              <a:rPr lang="en-CA" i="1" dirty="0" smtClean="0">
                <a:solidFill>
                  <a:schemeClr val="accent1"/>
                </a:solidFill>
              </a:rPr>
              <a:t>This is the sodium salt of </a:t>
            </a:r>
            <a:r>
              <a:rPr lang="en-CA" i="1" dirty="0" err="1" smtClean="0">
                <a:solidFill>
                  <a:schemeClr val="accent1"/>
                </a:solidFill>
              </a:rPr>
              <a:t>propanoic</a:t>
            </a:r>
            <a:r>
              <a:rPr lang="en-CA" i="1" dirty="0" smtClean="0">
                <a:solidFill>
                  <a:schemeClr val="accent1"/>
                </a:solidFill>
              </a:rPr>
              <a:t> acid - so start from that. </a:t>
            </a:r>
            <a:r>
              <a:rPr lang="en-CA" i="1" dirty="0" err="1" smtClean="0">
                <a:solidFill>
                  <a:schemeClr val="accent1"/>
                </a:solidFill>
              </a:rPr>
              <a:t>Propanoic</a:t>
            </a:r>
            <a:r>
              <a:rPr lang="en-CA" i="1" dirty="0" smtClean="0">
                <a:solidFill>
                  <a:schemeClr val="accent1"/>
                </a:solidFill>
              </a:rPr>
              <a:t> acid is a three carbon acid with no carbon-carbon double bonds.</a:t>
            </a:r>
          </a:p>
          <a:p>
            <a:r>
              <a:rPr lang="en-CA" i="1" dirty="0" smtClean="0">
                <a:solidFill>
                  <a:schemeClr val="accent1"/>
                </a:solidFill>
              </a:rPr>
              <a:t>In a shortened version, sodium </a:t>
            </a:r>
            <a:r>
              <a:rPr lang="en-CA" i="1" dirty="0" err="1" smtClean="0">
                <a:solidFill>
                  <a:schemeClr val="accent1"/>
                </a:solidFill>
              </a:rPr>
              <a:t>propanoate</a:t>
            </a:r>
            <a:r>
              <a:rPr lang="en-CA" i="1" dirty="0" smtClean="0">
                <a:solidFill>
                  <a:schemeClr val="accent1"/>
                </a:solidFill>
              </a:rPr>
              <a:t> would be written CH</a:t>
            </a:r>
            <a:r>
              <a:rPr lang="en-CA" i="1" baseline="-25000" dirty="0" smtClean="0">
                <a:solidFill>
                  <a:schemeClr val="accent1"/>
                </a:solidFill>
              </a:rPr>
              <a:t>3</a:t>
            </a:r>
            <a:r>
              <a:rPr lang="en-CA" i="1" dirty="0" smtClean="0">
                <a:solidFill>
                  <a:schemeClr val="accent1"/>
                </a:solidFill>
              </a:rPr>
              <a:t>CH</a:t>
            </a:r>
            <a:r>
              <a:rPr lang="en-CA" i="1" baseline="-25000" dirty="0" smtClean="0">
                <a:solidFill>
                  <a:schemeClr val="accent1"/>
                </a:solidFill>
              </a:rPr>
              <a:t>2</a:t>
            </a:r>
            <a:r>
              <a:rPr lang="en-CA" i="1" dirty="0" smtClean="0">
                <a:solidFill>
                  <a:schemeClr val="accent1"/>
                </a:solidFill>
              </a:rPr>
              <a:t>COONa or, if you wanted to emphasise the ionic nature, as CH</a:t>
            </a:r>
            <a:r>
              <a:rPr lang="en-CA" i="1" baseline="-25000" dirty="0" smtClean="0">
                <a:solidFill>
                  <a:schemeClr val="accent1"/>
                </a:solidFill>
              </a:rPr>
              <a:t>3</a:t>
            </a:r>
            <a:r>
              <a:rPr lang="en-CA" i="1" dirty="0" smtClean="0">
                <a:solidFill>
                  <a:schemeClr val="accent1"/>
                </a:solidFill>
              </a:rPr>
              <a:t>CH</a:t>
            </a:r>
            <a:r>
              <a:rPr lang="en-CA" i="1" baseline="-25000" dirty="0" smtClean="0">
                <a:solidFill>
                  <a:schemeClr val="accent1"/>
                </a:solidFill>
              </a:rPr>
              <a:t>2</a:t>
            </a:r>
            <a:r>
              <a:rPr lang="en-CA" i="1" dirty="0" smtClean="0">
                <a:solidFill>
                  <a:schemeClr val="accent1"/>
                </a:solidFill>
              </a:rPr>
              <a:t>COO</a:t>
            </a:r>
            <a:r>
              <a:rPr lang="en-CA" i="1" baseline="30000" dirty="0" smtClean="0">
                <a:solidFill>
                  <a:schemeClr val="accent1"/>
                </a:solidFill>
              </a:rPr>
              <a:t>-</a:t>
            </a:r>
            <a:r>
              <a:rPr lang="en-CA" i="1" dirty="0" smtClean="0">
                <a:solidFill>
                  <a:schemeClr val="accent1"/>
                </a:solidFill>
              </a:rPr>
              <a:t> Na</a:t>
            </a:r>
            <a:r>
              <a:rPr lang="en-CA" i="1" baseline="30000" dirty="0" smtClean="0">
                <a:solidFill>
                  <a:schemeClr val="accent1"/>
                </a:solidFill>
              </a:rPr>
              <a:t>+</a:t>
            </a:r>
            <a:r>
              <a:rPr lang="en-CA" i="1" dirty="0" smtClean="0">
                <a:solidFill>
                  <a:schemeClr val="accent1"/>
                </a:solidFill>
              </a:rPr>
              <a:t>.</a:t>
            </a:r>
          </a:p>
          <a:p>
            <a:endParaRPr lang="en-CA" dirty="0"/>
          </a:p>
        </p:txBody>
      </p:sp>
      <p:pic>
        <p:nvPicPr>
          <p:cNvPr id="4" name="Picture 3" descr="sal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4293096"/>
            <a:ext cx="4022716" cy="211121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635896" y="6309320"/>
            <a:ext cx="114807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000" dirty="0" smtClean="0"/>
              <a:t>chemguide.co.uk</a:t>
            </a:r>
            <a:endParaRPr lang="en-CA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solidFill>
                  <a:schemeClr val="accent1"/>
                </a:solidFill>
              </a:rPr>
              <a:t>Reaction Properties</a:t>
            </a:r>
            <a:endParaRPr lang="en-CA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>
                <a:solidFill>
                  <a:schemeClr val="accent1"/>
                </a:solidFill>
              </a:rPr>
              <a:t>Smaller carboxylic acids (1-5 carbons) are polar or soluble with water. Carboxylic acids with higher numbers of carbons are less soluble due to increasing hydrophobic nature of the alkyl chain. </a:t>
            </a:r>
          </a:p>
          <a:p>
            <a:endParaRPr lang="en-CA" dirty="0" smtClean="0">
              <a:solidFill>
                <a:schemeClr val="accent1"/>
              </a:solidFill>
            </a:endParaRPr>
          </a:p>
          <a:p>
            <a:r>
              <a:rPr lang="en-CA" dirty="0" smtClean="0">
                <a:solidFill>
                  <a:schemeClr val="accent1"/>
                </a:solidFill>
              </a:rPr>
              <a:t>Higher boiling points than water (larger surface area)</a:t>
            </a:r>
          </a:p>
          <a:p>
            <a:endParaRPr lang="en-CA" dirty="0" smtClean="0">
              <a:solidFill>
                <a:schemeClr val="accent1"/>
              </a:solidFill>
            </a:endParaRPr>
          </a:p>
          <a:p>
            <a:r>
              <a:rPr lang="en-CA" dirty="0" smtClean="0">
                <a:solidFill>
                  <a:schemeClr val="accent1"/>
                </a:solidFill>
              </a:rPr>
              <a:t>Weak acids</a:t>
            </a:r>
          </a:p>
          <a:p>
            <a:endParaRPr lang="en-CA" dirty="0" smtClean="0">
              <a:solidFill>
                <a:schemeClr val="accent1"/>
              </a:solidFill>
            </a:endParaRPr>
          </a:p>
          <a:p>
            <a:r>
              <a:rPr lang="en-CA" dirty="0" smtClean="0">
                <a:solidFill>
                  <a:schemeClr val="accent1"/>
                </a:solidFill>
              </a:rPr>
              <a:t>Strong </a:t>
            </a:r>
            <a:r>
              <a:rPr lang="en-CA" dirty="0" err="1" smtClean="0">
                <a:solidFill>
                  <a:schemeClr val="accent1"/>
                </a:solidFill>
              </a:rPr>
              <a:t>odors</a:t>
            </a:r>
            <a:endParaRPr lang="en-CA" dirty="0">
              <a:solidFill>
                <a:schemeClr val="accent1"/>
              </a:solidFill>
            </a:endParaRPr>
          </a:p>
        </p:txBody>
      </p:sp>
      <p:pic>
        <p:nvPicPr>
          <p:cNvPr id="4" name="Picture 3" descr="cinnamon-roll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4077072"/>
            <a:ext cx="3024336" cy="231193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635896" y="6381328"/>
            <a:ext cx="212910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000" dirty="0" smtClean="0"/>
              <a:t>sideoatsandscribbles.wumple.com</a:t>
            </a:r>
            <a:endParaRPr lang="en-CA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z="1800" dirty="0" smtClean="0"/>
              <a:t>In solution in water, a hydrogen ion is transferred from the -COOH group to a water molecule. For example, with </a:t>
            </a:r>
            <a:r>
              <a:rPr lang="en-CA" sz="1800" dirty="0" err="1" smtClean="0"/>
              <a:t>ethanoic</a:t>
            </a:r>
            <a:r>
              <a:rPr lang="en-CA" sz="1800" dirty="0" smtClean="0"/>
              <a:t> acid, you get an </a:t>
            </a:r>
            <a:r>
              <a:rPr lang="en-CA" sz="1800" dirty="0" err="1" smtClean="0"/>
              <a:t>ethanoate</a:t>
            </a:r>
            <a:r>
              <a:rPr lang="en-CA" sz="1800" dirty="0" smtClean="0"/>
              <a:t> ion formed together with a hydroxonium ion, H</a:t>
            </a:r>
            <a:r>
              <a:rPr lang="en-CA" sz="1800" baseline="-25000" dirty="0" smtClean="0"/>
              <a:t>3</a:t>
            </a:r>
            <a:r>
              <a:rPr lang="en-CA" sz="1800" dirty="0" smtClean="0"/>
              <a:t>O</a:t>
            </a:r>
            <a:r>
              <a:rPr lang="en-CA" sz="1800" baseline="30000" dirty="0" smtClean="0"/>
              <a:t>+</a:t>
            </a:r>
            <a:r>
              <a:rPr lang="en-CA" sz="1800" dirty="0" smtClean="0"/>
              <a:t>.</a:t>
            </a:r>
            <a:endParaRPr lang="en-CA" sz="1800" dirty="0"/>
          </a:p>
        </p:txBody>
      </p:sp>
      <p:pic>
        <p:nvPicPr>
          <p:cNvPr id="13" name="Picture 12" descr="arrow.jpg"/>
          <p:cNvPicPr>
            <a:picLocks noChangeAspect="1"/>
          </p:cNvPicPr>
          <p:nvPr/>
        </p:nvPicPr>
        <p:blipFill>
          <a:blip r:embed="rId3" cstate="print"/>
          <a:srcRect l="15035" t="29250" r="58222" b="43220"/>
          <a:stretch>
            <a:fillRect/>
          </a:stretch>
        </p:blipFill>
        <p:spPr>
          <a:xfrm>
            <a:off x="1907704" y="4653136"/>
            <a:ext cx="1728192" cy="1152128"/>
          </a:xfrm>
          <a:prstGeom prst="rect">
            <a:avLst/>
          </a:prstGeom>
        </p:spPr>
      </p:pic>
      <p:sp>
        <p:nvSpPr>
          <p:cNvPr id="14" name="Plus 13"/>
          <p:cNvSpPr/>
          <p:nvPr/>
        </p:nvSpPr>
        <p:spPr>
          <a:xfrm>
            <a:off x="3419872" y="2276872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5" name="Rectangle 14"/>
          <p:cNvSpPr/>
          <p:nvPr/>
        </p:nvSpPr>
        <p:spPr>
          <a:xfrm>
            <a:off x="5076056" y="3356992"/>
            <a:ext cx="178766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000" dirty="0" smtClean="0"/>
              <a:t>http://www.google.ca/imgres</a:t>
            </a:r>
            <a:endParaRPr lang="en-CA" sz="1000" dirty="0"/>
          </a:p>
        </p:txBody>
      </p:sp>
      <p:sp>
        <p:nvSpPr>
          <p:cNvPr id="16" name="TextBox 15"/>
          <p:cNvSpPr txBox="1"/>
          <p:nvPr/>
        </p:nvSpPr>
        <p:spPr>
          <a:xfrm>
            <a:off x="5148064" y="5877272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dirty="0" smtClean="0"/>
              <a:t>Microsoft Paint</a:t>
            </a:r>
            <a:endParaRPr lang="en-CA" sz="1000" dirty="0"/>
          </a:p>
        </p:txBody>
      </p:sp>
      <p:sp>
        <p:nvSpPr>
          <p:cNvPr id="20" name="TextBox 19"/>
          <p:cNvSpPr txBox="1"/>
          <p:nvPr/>
        </p:nvSpPr>
        <p:spPr>
          <a:xfrm>
            <a:off x="2348136" y="2141240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21" name="TextBox 20"/>
          <p:cNvSpPr txBox="1"/>
          <p:nvPr/>
        </p:nvSpPr>
        <p:spPr>
          <a:xfrm>
            <a:off x="2195736" y="1412776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22" name="TextBox 21"/>
          <p:cNvSpPr txBox="1"/>
          <p:nvPr/>
        </p:nvSpPr>
        <p:spPr>
          <a:xfrm>
            <a:off x="2195736" y="1988840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23" name="TextBox 22"/>
          <p:cNvSpPr txBox="1"/>
          <p:nvPr/>
        </p:nvSpPr>
        <p:spPr>
          <a:xfrm>
            <a:off x="323528" y="3573016"/>
            <a:ext cx="24482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50" dirty="0" smtClean="0"/>
              <a:t>http://www.google.ca/imgres?imgurl</a:t>
            </a:r>
            <a:endParaRPr lang="en-CA" sz="1050" dirty="0"/>
          </a:p>
        </p:txBody>
      </p:sp>
      <p:pic>
        <p:nvPicPr>
          <p:cNvPr id="24" name="Picture 23" descr="chemm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1844824"/>
            <a:ext cx="2226270" cy="1515985"/>
          </a:xfrm>
          <a:prstGeom prst="rect">
            <a:avLst/>
          </a:prstGeom>
        </p:spPr>
      </p:pic>
      <p:pic>
        <p:nvPicPr>
          <p:cNvPr id="25" name="Picture 24" descr="h2o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4048" y="2060848"/>
            <a:ext cx="1952625" cy="1000125"/>
          </a:xfrm>
          <a:prstGeom prst="rect">
            <a:avLst/>
          </a:prstGeom>
        </p:spPr>
      </p:pic>
      <p:pic>
        <p:nvPicPr>
          <p:cNvPr id="26" name="Picture 25" descr="equation.jpg"/>
          <p:cNvPicPr>
            <a:picLocks noChangeAspect="1"/>
          </p:cNvPicPr>
          <p:nvPr/>
        </p:nvPicPr>
        <p:blipFill>
          <a:blip r:embed="rId6" cstate="print"/>
          <a:srcRect t="22860" r="9164" b="37654"/>
          <a:stretch>
            <a:fillRect/>
          </a:stretch>
        </p:blipFill>
        <p:spPr>
          <a:xfrm>
            <a:off x="3563888" y="4365104"/>
            <a:ext cx="4860032" cy="136815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solidFill>
                  <a:schemeClr val="accent1"/>
                </a:solidFill>
              </a:rPr>
              <a:t>Work Cited Page</a:t>
            </a:r>
            <a:endParaRPr lang="en-CA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>
                <a:hlinkClick r:id="rId3"/>
              </a:rPr>
              <a:t>http://www.chemguide.co.uk/organicprops/acids/background.html</a:t>
            </a:r>
            <a:endParaRPr lang="en-CA" dirty="0" smtClean="0"/>
          </a:p>
          <a:p>
            <a:r>
              <a:rPr lang="en-CA" i="1" dirty="0" smtClean="0">
                <a:hlinkClick r:id="rId4"/>
              </a:rPr>
              <a:t>www.chatt.hdsb.ca/~smallbonel/.../</a:t>
            </a:r>
            <a:r>
              <a:rPr lang="en-CA" b="1" i="1" dirty="0" smtClean="0">
                <a:hlinkClick r:id="rId4"/>
              </a:rPr>
              <a:t>Carboxylic</a:t>
            </a:r>
            <a:r>
              <a:rPr lang="en-CA" i="1" dirty="0" smtClean="0">
                <a:hlinkClick r:id="rId4"/>
              </a:rPr>
              <a:t>%20</a:t>
            </a:r>
            <a:r>
              <a:rPr lang="en-CA" b="1" i="1" dirty="0" smtClean="0">
                <a:hlinkClick r:id="rId4"/>
              </a:rPr>
              <a:t>acids</a:t>
            </a:r>
            <a:r>
              <a:rPr lang="en-CA" i="1" dirty="0" smtClean="0">
                <a:hlinkClick r:id="rId4"/>
              </a:rPr>
              <a:t>%20note.doc</a:t>
            </a:r>
            <a:r>
              <a:rPr lang="en-CA" i="1" dirty="0" smtClean="0"/>
              <a:t>?...</a:t>
            </a:r>
          </a:p>
          <a:p>
            <a:r>
              <a:rPr lang="en-CA" i="1" dirty="0" smtClean="0">
                <a:hlinkClick r:id="rId5"/>
              </a:rPr>
              <a:t>http://</a:t>
            </a:r>
            <a:r>
              <a:rPr lang="en-CA" i="1" dirty="0" smtClean="0">
                <a:hlinkClick r:id="rId5"/>
              </a:rPr>
              <a:t>en.wikipedia.org/wiki/Carboxylic_acid</a:t>
            </a:r>
            <a:endParaRPr lang="en-CA" i="1" dirty="0" smtClean="0"/>
          </a:p>
          <a:p>
            <a:r>
              <a:rPr lang="en-CA" i="1" dirty="0" smtClean="0">
                <a:hlinkClick r:id="rId6"/>
              </a:rPr>
              <a:t>http://</a:t>
            </a:r>
            <a:r>
              <a:rPr lang="en-CA" i="1" dirty="0" smtClean="0">
                <a:hlinkClick r:id="rId6"/>
              </a:rPr>
              <a:t>www.cliffsnotes.com/study_guide/Reactions-of-Carboxylic-Acids.topicArticleId-23297,articleId-23285.html</a:t>
            </a:r>
            <a:endParaRPr lang="en-CA" i="1" dirty="0" smtClean="0"/>
          </a:p>
          <a:p>
            <a:r>
              <a:rPr lang="en-CA" i="1" dirty="0" smtClean="0"/>
              <a:t>Corey, Paul F., </a:t>
            </a:r>
            <a:r>
              <a:rPr lang="en-CA" i="1" dirty="0" smtClean="0">
                <a:latin typeface="Times New Roman"/>
                <a:cs typeface="Times New Roman"/>
              </a:rPr>
              <a:t>«Carboxylic Acids and their Derivatives.», General Chemistry. New York: MacMillan Publishing Company, 1989.</a:t>
            </a:r>
            <a:endParaRPr lang="en-CA" i="1" dirty="0" smtClean="0"/>
          </a:p>
          <a:p>
            <a:endParaRPr lang="en-CA" i="1" dirty="0" smtClean="0"/>
          </a:p>
          <a:p>
            <a:endParaRPr lang="en-CA" dirty="0" smtClean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11095984" flipV="1">
            <a:off x="2444815" y="2593412"/>
            <a:ext cx="5731056" cy="1015663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BINGO TIME!!</a:t>
            </a:r>
            <a:endParaRPr lang="en-US" sz="6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solidFill>
                  <a:schemeClr val="accent1"/>
                </a:solidFill>
              </a:rPr>
              <a:t>		INTRODUCTION</a:t>
            </a:r>
            <a:endParaRPr lang="en-CA" dirty="0">
              <a:solidFill>
                <a:schemeClr val="accent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23528" y="530352"/>
            <a:ext cx="5638800" cy="6327648"/>
          </a:xfrm>
        </p:spPr>
        <p:txBody>
          <a:bodyPr/>
          <a:lstStyle/>
          <a:p>
            <a:pPr>
              <a:buNone/>
            </a:pPr>
            <a:r>
              <a:rPr lang="en-CA" sz="3200" dirty="0" smtClean="0">
                <a:solidFill>
                  <a:schemeClr val="accent1"/>
                </a:solidFill>
              </a:rPr>
              <a:t>	</a:t>
            </a:r>
            <a:r>
              <a:rPr lang="en-CA" sz="3200" dirty="0" err="1" smtClean="0">
                <a:solidFill>
                  <a:schemeClr val="accent1"/>
                </a:solidFill>
              </a:rPr>
              <a:t>Aldehydes</a:t>
            </a:r>
            <a:r>
              <a:rPr lang="en-CA" sz="3200" dirty="0" smtClean="0">
                <a:solidFill>
                  <a:schemeClr val="accent1"/>
                </a:solidFill>
              </a:rPr>
              <a:t> and </a:t>
            </a:r>
            <a:r>
              <a:rPr lang="en-CA" sz="3200" dirty="0" err="1" smtClean="0">
                <a:solidFill>
                  <a:schemeClr val="accent1"/>
                </a:solidFill>
              </a:rPr>
              <a:t>ketones</a:t>
            </a:r>
            <a:r>
              <a:rPr lang="en-CA" sz="3200" dirty="0" smtClean="0">
                <a:solidFill>
                  <a:schemeClr val="accent1"/>
                </a:solidFill>
              </a:rPr>
              <a:t> with </a:t>
            </a:r>
            <a:r>
              <a:rPr lang="en-CA" sz="3200" dirty="0" smtClean="0">
                <a:solidFill>
                  <a:schemeClr val="accent3"/>
                </a:solidFill>
              </a:rPr>
              <a:t>carboxylic acids </a:t>
            </a:r>
            <a:r>
              <a:rPr lang="en-CA" sz="3200" dirty="0" smtClean="0">
                <a:solidFill>
                  <a:schemeClr val="accent1"/>
                </a:solidFill>
              </a:rPr>
              <a:t>are widespread in plants and animal kingdom. They play a significant role in biochemical processes of life. They add smell and flavour to nature, for example, the very pleasant fragrances of vanillin and </a:t>
            </a:r>
            <a:r>
              <a:rPr lang="en-CA" sz="3200" dirty="0" err="1" smtClean="0">
                <a:solidFill>
                  <a:schemeClr val="accent1"/>
                </a:solidFill>
              </a:rPr>
              <a:t>cinnamaldehyde</a:t>
            </a:r>
            <a:r>
              <a:rPr lang="en-CA" sz="3200" dirty="0" smtClean="0">
                <a:solidFill>
                  <a:schemeClr val="accent1"/>
                </a:solidFill>
              </a:rPr>
              <a:t>.</a:t>
            </a:r>
          </a:p>
          <a:p>
            <a:endParaRPr lang="en-CA" dirty="0"/>
          </a:p>
        </p:txBody>
      </p:sp>
      <p:pic>
        <p:nvPicPr>
          <p:cNvPr id="5" name="Picture 4" descr="lily-r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199" y="1700808"/>
            <a:ext cx="2250251" cy="30243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16216" y="548680"/>
            <a:ext cx="194421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600" dirty="0" smtClean="0">
                <a:solidFill>
                  <a:schemeClr val="accent1"/>
                </a:solidFill>
              </a:rPr>
              <a:t>Introduction</a:t>
            </a:r>
            <a:endParaRPr lang="en-CA" sz="26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7467600" cy="1143000"/>
          </a:xfrm>
        </p:spPr>
        <p:txBody>
          <a:bodyPr/>
          <a:lstStyle/>
          <a:p>
            <a:r>
              <a:rPr lang="en-CA" dirty="0" smtClean="0">
                <a:solidFill>
                  <a:schemeClr val="accent1"/>
                </a:solidFill>
              </a:rPr>
              <a:t>INTRODUCTION</a:t>
            </a:r>
            <a:endParaRPr lang="en-CA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1196752"/>
            <a:ext cx="7467600" cy="4873752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1"/>
                </a:solidFill>
              </a:rPr>
              <a:t>Carboxylic acids are found in many common household items: </a:t>
            </a:r>
            <a:r>
              <a:rPr lang="en-US" sz="2800" dirty="0" smtClean="0">
                <a:solidFill>
                  <a:schemeClr val="accent3"/>
                </a:solidFill>
              </a:rPr>
              <a:t>vinegar and salad dressing, citrus fruits, rhubarb, yogurt.</a:t>
            </a:r>
            <a:endParaRPr lang="en-CA" sz="2800" dirty="0" smtClean="0">
              <a:solidFill>
                <a:schemeClr val="accent3"/>
              </a:solidFill>
            </a:endParaRPr>
          </a:p>
          <a:p>
            <a:r>
              <a:rPr lang="en-US" sz="2800" dirty="0" smtClean="0">
                <a:solidFill>
                  <a:schemeClr val="accent1"/>
                </a:solidFill>
              </a:rPr>
              <a:t>The feeling that you get in your legs after running for a long time is caused by the build up of the carboxylic acid, </a:t>
            </a:r>
            <a:r>
              <a:rPr lang="en-US" sz="2800" dirty="0" smtClean="0">
                <a:solidFill>
                  <a:schemeClr val="accent3"/>
                </a:solidFill>
              </a:rPr>
              <a:t>“lactic acid”</a:t>
            </a:r>
            <a:endParaRPr lang="en-CA" sz="2800" dirty="0" smtClean="0">
              <a:solidFill>
                <a:schemeClr val="accent3"/>
              </a:solidFill>
            </a:endParaRPr>
          </a:p>
          <a:p>
            <a:endParaRPr lang="en-CA" dirty="0"/>
          </a:p>
        </p:txBody>
      </p:sp>
      <p:pic>
        <p:nvPicPr>
          <p:cNvPr id="5" name="Picture 4" descr="yogu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3861048"/>
            <a:ext cx="2160240" cy="273448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220072" y="6453336"/>
            <a:ext cx="84350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000" dirty="0" smtClean="0"/>
              <a:t>wdexpo.org</a:t>
            </a:r>
            <a:endParaRPr lang="en-CA" sz="1000" dirty="0"/>
          </a:p>
        </p:txBody>
      </p:sp>
      <p:pic>
        <p:nvPicPr>
          <p:cNvPr id="7" name="Picture 6" descr="grapefrui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040666"/>
            <a:ext cx="4211960" cy="281733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04084"/>
            <a:ext cx="478802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50" dirty="0" smtClean="0"/>
              <a:t>http://www.google.ca/imgres?imgurl</a:t>
            </a:r>
            <a:endParaRPr lang="en-CA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emistr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88640"/>
            <a:ext cx="5760640" cy="57606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35696" y="6093296"/>
            <a:ext cx="37444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 smtClean="0"/>
              <a:t>http://www.google.ca/images?um</a:t>
            </a:r>
            <a:endParaRPr lang="en-CA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dirty="0" smtClean="0">
                <a:solidFill>
                  <a:schemeClr val="accent1"/>
                </a:solidFill>
              </a:rPr>
              <a:t>General Structure</a:t>
            </a:r>
            <a:endParaRPr lang="en-CA" sz="40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b="1" dirty="0" smtClean="0">
                <a:solidFill>
                  <a:schemeClr val="accent1"/>
                </a:solidFill>
              </a:rPr>
              <a:t>Carboxylic acids contain a </a:t>
            </a:r>
            <a:r>
              <a:rPr lang="en-CA" b="1" dirty="0" smtClean="0">
                <a:solidFill>
                  <a:schemeClr val="accent3"/>
                </a:solidFill>
              </a:rPr>
              <a:t>-COOH </a:t>
            </a:r>
            <a:r>
              <a:rPr lang="en-CA" b="1" dirty="0" smtClean="0">
                <a:solidFill>
                  <a:schemeClr val="accent1"/>
                </a:solidFill>
              </a:rPr>
              <a:t>group</a:t>
            </a:r>
          </a:p>
          <a:p>
            <a:endParaRPr lang="en-CA" b="1" dirty="0" smtClean="0">
              <a:solidFill>
                <a:schemeClr val="accent1"/>
              </a:solidFill>
            </a:endParaRPr>
          </a:p>
          <a:p>
            <a:pPr>
              <a:buNone/>
            </a:pPr>
            <a:endParaRPr lang="en-CA" dirty="0"/>
          </a:p>
        </p:txBody>
      </p:sp>
      <p:pic>
        <p:nvPicPr>
          <p:cNvPr id="4" name="Picture 3" descr="cooh.jpg"/>
          <p:cNvPicPr>
            <a:picLocks noChangeAspect="1"/>
          </p:cNvPicPr>
          <p:nvPr/>
        </p:nvPicPr>
        <p:blipFill>
          <a:blip r:embed="rId3" cstate="print"/>
          <a:srcRect l="8163" t="-243" r="21429" b="16733"/>
          <a:stretch>
            <a:fillRect/>
          </a:stretch>
        </p:blipFill>
        <p:spPr>
          <a:xfrm>
            <a:off x="971600" y="1988840"/>
            <a:ext cx="6120680" cy="47013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16016" y="2204864"/>
            <a:ext cx="35283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b="1" dirty="0" smtClean="0">
                <a:solidFill>
                  <a:schemeClr val="accent1"/>
                </a:solidFill>
              </a:rPr>
              <a:t>The “-COOH” attachment is also known as the </a:t>
            </a:r>
            <a:r>
              <a:rPr lang="en-CA" sz="2800" b="1" dirty="0" smtClean="0">
                <a:solidFill>
                  <a:schemeClr val="accent3"/>
                </a:solidFill>
              </a:rPr>
              <a:t>carboxyl group</a:t>
            </a:r>
            <a:r>
              <a:rPr lang="en-CA" sz="2800" b="1" dirty="0" smtClean="0">
                <a:solidFill>
                  <a:schemeClr val="accent1"/>
                </a:solidFill>
              </a:rPr>
              <a:t>.</a:t>
            </a:r>
            <a:endParaRPr lang="en-CA" sz="2800" b="1" dirty="0">
              <a:solidFill>
                <a:schemeClr val="accent3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11760" y="6309320"/>
            <a:ext cx="10294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 smtClean="0"/>
              <a:t>Microsoft Paint</a:t>
            </a:r>
            <a:endParaRPr lang="en-CA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solidFill>
                  <a:schemeClr val="accent1"/>
                </a:solidFill>
              </a:rPr>
              <a:t>NAMING SCHEME</a:t>
            </a:r>
            <a:endParaRPr lang="en-CA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571184" cy="4925144"/>
          </a:xfrm>
        </p:spPr>
        <p:txBody>
          <a:bodyPr>
            <a:normAutofit lnSpcReduction="10000"/>
          </a:bodyPr>
          <a:lstStyle/>
          <a:p>
            <a:r>
              <a:rPr lang="en-CA" sz="2800" dirty="0" smtClean="0">
                <a:solidFill>
                  <a:schemeClr val="accent1"/>
                </a:solidFill>
              </a:rPr>
              <a:t>The name counts the total number of carbon atoms in the longest chain - including the one in the -COOH group. </a:t>
            </a:r>
          </a:p>
          <a:p>
            <a:r>
              <a:rPr lang="en-CA" sz="2800" dirty="0" smtClean="0">
                <a:solidFill>
                  <a:schemeClr val="accent1"/>
                </a:solidFill>
              </a:rPr>
              <a:t>If you have other groups attached to the parent chain, the carbon in the –COOH group is always counted as number 1 on the chain. </a:t>
            </a:r>
          </a:p>
          <a:p>
            <a:r>
              <a:rPr lang="en-CA" sz="2800" dirty="0" smtClean="0">
                <a:solidFill>
                  <a:schemeClr val="accent1"/>
                </a:solidFill>
              </a:rPr>
              <a:t>They are named by adding –</a:t>
            </a:r>
            <a:r>
              <a:rPr lang="en-CA" sz="2800" dirty="0" err="1" smtClean="0">
                <a:solidFill>
                  <a:schemeClr val="accent3"/>
                </a:solidFill>
              </a:rPr>
              <a:t>oic</a:t>
            </a:r>
            <a:r>
              <a:rPr lang="en-CA" sz="2800" dirty="0" smtClean="0">
                <a:solidFill>
                  <a:schemeClr val="accent3"/>
                </a:solidFill>
              </a:rPr>
              <a:t> acid </a:t>
            </a:r>
            <a:r>
              <a:rPr lang="en-CA" sz="2800" dirty="0" smtClean="0">
                <a:solidFill>
                  <a:schemeClr val="accent1"/>
                </a:solidFill>
              </a:rPr>
              <a:t>onto the end of the carbon skeleton. </a:t>
            </a:r>
          </a:p>
          <a:p>
            <a:r>
              <a:rPr lang="en-CA" sz="2800" dirty="0" smtClean="0">
                <a:solidFill>
                  <a:schemeClr val="accent1"/>
                </a:solidFill>
              </a:rPr>
              <a:t>The </a:t>
            </a:r>
            <a:r>
              <a:rPr lang="en-CA" sz="2800" dirty="0" err="1" smtClean="0">
                <a:solidFill>
                  <a:schemeClr val="accent3"/>
                </a:solidFill>
              </a:rPr>
              <a:t>substituents</a:t>
            </a:r>
            <a:r>
              <a:rPr lang="en-CA" sz="2800" dirty="0" smtClean="0">
                <a:solidFill>
                  <a:schemeClr val="accent1"/>
                </a:solidFill>
              </a:rPr>
              <a:t> are named as in other </a:t>
            </a:r>
            <a:r>
              <a:rPr lang="en-CA" sz="2800" dirty="0" smtClean="0">
                <a:solidFill>
                  <a:schemeClr val="accent3"/>
                </a:solidFill>
              </a:rPr>
              <a:t>aliphatic compounds.</a:t>
            </a:r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7715200" cy="5997280"/>
          </a:xfrm>
        </p:spPr>
        <p:txBody>
          <a:bodyPr/>
          <a:lstStyle/>
          <a:p>
            <a:pPr>
              <a:buNone/>
            </a:pPr>
            <a:r>
              <a:rPr lang="en-CA" sz="2800" b="1" i="1" dirty="0" smtClean="0">
                <a:solidFill>
                  <a:schemeClr val="accent1"/>
                </a:solidFill>
              </a:rPr>
              <a:t>	</a:t>
            </a:r>
            <a:r>
              <a:rPr lang="en-CA" sz="2800" b="1" i="1" dirty="0" smtClean="0">
                <a:solidFill>
                  <a:schemeClr val="accent3"/>
                </a:solidFill>
              </a:rPr>
              <a:t>Example 1: </a:t>
            </a:r>
            <a:r>
              <a:rPr lang="en-CA" sz="2800" b="1" i="1" dirty="0" smtClean="0">
                <a:solidFill>
                  <a:schemeClr val="accent1"/>
                </a:solidFill>
              </a:rPr>
              <a:t> </a:t>
            </a:r>
            <a:r>
              <a:rPr lang="en-CA" sz="2800" dirty="0" smtClean="0">
                <a:solidFill>
                  <a:schemeClr val="accent1"/>
                </a:solidFill>
              </a:rPr>
              <a:t>Write the structural formula for </a:t>
            </a:r>
            <a:r>
              <a:rPr lang="en-CA" sz="2800" b="1" dirty="0" smtClean="0">
                <a:solidFill>
                  <a:schemeClr val="accent3"/>
                </a:solidFill>
              </a:rPr>
              <a:t>3-methylbutanoic acid</a:t>
            </a:r>
            <a:r>
              <a:rPr lang="en-CA" sz="2800" dirty="0" smtClean="0">
                <a:solidFill>
                  <a:schemeClr val="accent3"/>
                </a:solidFill>
              </a:rPr>
              <a:t>.</a:t>
            </a:r>
          </a:p>
          <a:p>
            <a:pPr>
              <a:buNone/>
            </a:pPr>
            <a:r>
              <a:rPr lang="en-CA" dirty="0" smtClean="0"/>
              <a:t>	</a:t>
            </a:r>
          </a:p>
          <a:p>
            <a:pPr>
              <a:buNone/>
            </a:pPr>
            <a:r>
              <a:rPr lang="en-CA" dirty="0" smtClean="0"/>
              <a:t>	</a:t>
            </a:r>
            <a:r>
              <a:rPr lang="en-CA" i="1" dirty="0" smtClean="0">
                <a:solidFill>
                  <a:schemeClr val="accent1"/>
                </a:solidFill>
              </a:rPr>
              <a:t>This is a four carbon acid with no carbon-carbon double bonds. There is a methyl group on the third carbon (counting the -COOH carbon as number 1).</a:t>
            </a:r>
          </a:p>
          <a:p>
            <a:endParaRPr lang="en-CA" dirty="0"/>
          </a:p>
        </p:txBody>
      </p:sp>
      <p:pic>
        <p:nvPicPr>
          <p:cNvPr id="4" name="Picture 3" descr="cooh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3789040"/>
            <a:ext cx="5313247" cy="19883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15816" y="5877272"/>
            <a:ext cx="9781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 smtClean="0"/>
              <a:t>d</a:t>
            </a:r>
            <a:r>
              <a:rPr lang="en-CA" sz="1000" dirty="0" smtClean="0"/>
              <a:t>ocbrown.info</a:t>
            </a:r>
            <a:endParaRPr lang="en-CA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332656"/>
            <a:ext cx="7704856" cy="6120680"/>
          </a:xfrm>
        </p:spPr>
        <p:txBody>
          <a:bodyPr/>
          <a:lstStyle/>
          <a:p>
            <a:pPr>
              <a:buNone/>
            </a:pPr>
            <a:r>
              <a:rPr lang="en-CA" sz="2800" b="1" i="1" dirty="0" smtClean="0">
                <a:solidFill>
                  <a:schemeClr val="accent3"/>
                </a:solidFill>
              </a:rPr>
              <a:t>Example 2: </a:t>
            </a:r>
            <a:r>
              <a:rPr lang="en-CA" sz="2800" b="1" i="1" dirty="0" smtClean="0">
                <a:solidFill>
                  <a:schemeClr val="accent1"/>
                </a:solidFill>
              </a:rPr>
              <a:t> </a:t>
            </a:r>
            <a:r>
              <a:rPr lang="en-CA" sz="2800" dirty="0" smtClean="0">
                <a:solidFill>
                  <a:schemeClr val="accent1"/>
                </a:solidFill>
              </a:rPr>
              <a:t>Write the structural formula for </a:t>
            </a:r>
            <a:r>
              <a:rPr lang="en-CA" sz="2800" dirty="0" smtClean="0">
                <a:solidFill>
                  <a:schemeClr val="accent3"/>
                </a:solidFill>
              </a:rPr>
              <a:t>2-</a:t>
            </a:r>
            <a:r>
              <a:rPr lang="en-CA" sz="2800" b="1" dirty="0" smtClean="0">
                <a:solidFill>
                  <a:schemeClr val="accent3"/>
                </a:solidFill>
              </a:rPr>
              <a:t>hydroxypropanoic acid</a:t>
            </a:r>
            <a:r>
              <a:rPr lang="en-CA" sz="2800" dirty="0" smtClean="0">
                <a:solidFill>
                  <a:schemeClr val="accent1"/>
                </a:solidFill>
              </a:rPr>
              <a:t> (or lactic acid).</a:t>
            </a:r>
          </a:p>
          <a:p>
            <a:pPr>
              <a:buNone/>
            </a:pPr>
            <a:endParaRPr lang="en-CA" i="1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n-CA" i="1" dirty="0" smtClean="0">
                <a:solidFill>
                  <a:schemeClr val="accent1"/>
                </a:solidFill>
              </a:rPr>
              <a:t>The </a:t>
            </a:r>
            <a:r>
              <a:rPr lang="en-CA" b="1" i="1" dirty="0" err="1" smtClean="0">
                <a:solidFill>
                  <a:schemeClr val="accent3"/>
                </a:solidFill>
              </a:rPr>
              <a:t>hydroxy</a:t>
            </a:r>
            <a:r>
              <a:rPr lang="en-CA" i="1" dirty="0" smtClean="0">
                <a:solidFill>
                  <a:schemeClr val="accent1"/>
                </a:solidFill>
              </a:rPr>
              <a:t> part of the name shows the presence of an </a:t>
            </a:r>
            <a:r>
              <a:rPr lang="en-CA" i="1" dirty="0" smtClean="0">
                <a:solidFill>
                  <a:schemeClr val="accent3"/>
                </a:solidFill>
              </a:rPr>
              <a:t>-OH </a:t>
            </a:r>
            <a:r>
              <a:rPr lang="en-CA" i="1" dirty="0" smtClean="0">
                <a:solidFill>
                  <a:schemeClr val="accent1"/>
                </a:solidFill>
              </a:rPr>
              <a:t>group. Normally, you would show that by the ending </a:t>
            </a:r>
            <a:r>
              <a:rPr lang="en-CA" b="1" i="1" dirty="0" err="1" smtClean="0">
                <a:solidFill>
                  <a:schemeClr val="accent3"/>
                </a:solidFill>
              </a:rPr>
              <a:t>ol</a:t>
            </a:r>
            <a:r>
              <a:rPr lang="en-CA" i="1" dirty="0" smtClean="0">
                <a:solidFill>
                  <a:schemeClr val="accent1"/>
                </a:solidFill>
              </a:rPr>
              <a:t>, but this time you can't because you've already got another ending. You are forced into this alternative way of describing it.</a:t>
            </a:r>
          </a:p>
          <a:p>
            <a:endParaRPr lang="en-CA" dirty="0"/>
          </a:p>
        </p:txBody>
      </p:sp>
      <p:pic>
        <p:nvPicPr>
          <p:cNvPr id="4" name="Picture 3" descr="cooh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3789040"/>
            <a:ext cx="4834467" cy="23762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59832" y="6093296"/>
            <a:ext cx="11480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 smtClean="0"/>
              <a:t>c</a:t>
            </a:r>
            <a:r>
              <a:rPr lang="en-CA" sz="1000" dirty="0" smtClean="0"/>
              <a:t>hemguide.co.uk</a:t>
            </a:r>
            <a:endParaRPr lang="en-CA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332656"/>
            <a:ext cx="7601272" cy="6141296"/>
          </a:xfrm>
        </p:spPr>
        <p:txBody>
          <a:bodyPr/>
          <a:lstStyle/>
          <a:p>
            <a:pPr>
              <a:buNone/>
            </a:pPr>
            <a:r>
              <a:rPr lang="en-CA" sz="2800" b="1" i="1" dirty="0" smtClean="0">
                <a:solidFill>
                  <a:schemeClr val="accent3"/>
                </a:solidFill>
              </a:rPr>
              <a:t>Example 3: </a:t>
            </a:r>
            <a:r>
              <a:rPr lang="en-CA" sz="2800" b="1" i="1" dirty="0" smtClean="0">
                <a:solidFill>
                  <a:schemeClr val="accent1"/>
                </a:solidFill>
              </a:rPr>
              <a:t> </a:t>
            </a:r>
            <a:r>
              <a:rPr lang="en-CA" sz="2800" dirty="0" smtClean="0">
                <a:solidFill>
                  <a:schemeClr val="accent1"/>
                </a:solidFill>
              </a:rPr>
              <a:t>Write the structural formula for </a:t>
            </a:r>
            <a:r>
              <a:rPr lang="en-CA" sz="2800" b="1" dirty="0" smtClean="0">
                <a:solidFill>
                  <a:schemeClr val="accent3"/>
                </a:solidFill>
              </a:rPr>
              <a:t>2-chlorobut-3-enoic acid</a:t>
            </a:r>
            <a:r>
              <a:rPr lang="en-CA" sz="2800" dirty="0" smtClean="0">
                <a:solidFill>
                  <a:schemeClr val="accent3"/>
                </a:solidFill>
              </a:rPr>
              <a:t>.</a:t>
            </a:r>
          </a:p>
          <a:p>
            <a:pPr>
              <a:buNone/>
            </a:pPr>
            <a:endParaRPr lang="en-CA" dirty="0" smtClean="0">
              <a:solidFill>
                <a:schemeClr val="accent3"/>
              </a:solidFill>
            </a:endParaRPr>
          </a:p>
          <a:p>
            <a:pPr>
              <a:buNone/>
            </a:pPr>
            <a:r>
              <a:rPr lang="en-CA" i="1" dirty="0" smtClean="0">
                <a:solidFill>
                  <a:schemeClr val="accent1"/>
                </a:solidFill>
              </a:rPr>
              <a:t>This time, not only is there a chlorine attached to the chain, but the chain also contains </a:t>
            </a:r>
            <a:r>
              <a:rPr lang="en-CA" i="1" dirty="0" smtClean="0">
                <a:solidFill>
                  <a:schemeClr val="accent3"/>
                </a:solidFill>
              </a:rPr>
              <a:t>a carbon-carbon double bond (</a:t>
            </a:r>
            <a:r>
              <a:rPr lang="en-CA" b="1" i="1" dirty="0" smtClean="0">
                <a:solidFill>
                  <a:schemeClr val="accent3"/>
                </a:solidFill>
              </a:rPr>
              <a:t>en</a:t>
            </a:r>
            <a:r>
              <a:rPr lang="en-CA" i="1" dirty="0" smtClean="0">
                <a:solidFill>
                  <a:schemeClr val="accent3"/>
                </a:solidFill>
              </a:rPr>
              <a:t>) </a:t>
            </a:r>
            <a:r>
              <a:rPr lang="en-CA" i="1" dirty="0" smtClean="0">
                <a:solidFill>
                  <a:schemeClr val="accent1"/>
                </a:solidFill>
              </a:rPr>
              <a:t>starting on the number 3 carbon (counting the -COOH carbon as number 1).</a:t>
            </a:r>
          </a:p>
          <a:p>
            <a:endParaRPr lang="en-CA" dirty="0"/>
          </a:p>
        </p:txBody>
      </p:sp>
      <p:pic>
        <p:nvPicPr>
          <p:cNvPr id="4" name="Picture 3" descr="cooh3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3429000"/>
            <a:ext cx="6048672" cy="18895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03848" y="5445224"/>
            <a:ext cx="1146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 smtClean="0"/>
              <a:t>www.zimbio.com</a:t>
            </a:r>
            <a:endParaRPr lang="en-CA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395</TotalTime>
  <Words>413</Words>
  <Application>Microsoft Office PowerPoint</Application>
  <PresentationFormat>On-screen Show (4:3)</PresentationFormat>
  <Paragraphs>83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Oriel</vt:lpstr>
      <vt:lpstr>Carboxylic Acids</vt:lpstr>
      <vt:lpstr>  INTRODUCTION</vt:lpstr>
      <vt:lpstr>INTRODUCTION</vt:lpstr>
      <vt:lpstr>Slide 4</vt:lpstr>
      <vt:lpstr>General Structure</vt:lpstr>
      <vt:lpstr>NAMING SCHEME</vt:lpstr>
      <vt:lpstr>Slide 7</vt:lpstr>
      <vt:lpstr>Slide 8</vt:lpstr>
      <vt:lpstr>Slide 9</vt:lpstr>
      <vt:lpstr>Slide 10</vt:lpstr>
      <vt:lpstr>Salts of Carboxylic Acids</vt:lpstr>
      <vt:lpstr>Slide 12</vt:lpstr>
      <vt:lpstr>Reaction Properties</vt:lpstr>
      <vt:lpstr>In solution in water, a hydrogen ion is transferred from the -COOH group to a water molecule. For example, with ethanoic acid, you get an ethanoate ion formed together with a hydroxonium ion, H3O+.</vt:lpstr>
      <vt:lpstr>Work Cited Page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Carboxylic Acids</dc:title>
  <dc:creator>Greg Haines</dc:creator>
  <cp:lastModifiedBy>Greg Haines</cp:lastModifiedBy>
  <cp:revision>23</cp:revision>
  <dcterms:created xsi:type="dcterms:W3CDTF">2010-09-19T11:04:20Z</dcterms:created>
  <dcterms:modified xsi:type="dcterms:W3CDTF">2010-09-23T01:02:36Z</dcterms:modified>
</cp:coreProperties>
</file>